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8" r:id="rId4"/>
  </p:sldMasterIdLst>
  <p:notesMasterIdLst>
    <p:notesMasterId r:id="rId34"/>
  </p:notesMasterIdLst>
  <p:handoutMasterIdLst>
    <p:handoutMasterId r:id="rId35"/>
  </p:handoutMasterIdLst>
  <p:sldIdLst>
    <p:sldId id="256" r:id="rId5"/>
    <p:sldId id="331" r:id="rId6"/>
    <p:sldId id="339" r:id="rId7"/>
    <p:sldId id="340" r:id="rId8"/>
    <p:sldId id="291" r:id="rId9"/>
    <p:sldId id="292" r:id="rId10"/>
    <p:sldId id="342" r:id="rId11"/>
    <p:sldId id="328" r:id="rId12"/>
    <p:sldId id="295" r:id="rId13"/>
    <p:sldId id="296" r:id="rId14"/>
    <p:sldId id="301" r:id="rId15"/>
    <p:sldId id="309" r:id="rId16"/>
    <p:sldId id="304" r:id="rId17"/>
    <p:sldId id="310" r:id="rId18"/>
    <p:sldId id="305" r:id="rId19"/>
    <p:sldId id="308" r:id="rId20"/>
    <p:sldId id="330" r:id="rId21"/>
    <p:sldId id="319" r:id="rId22"/>
    <p:sldId id="324" r:id="rId23"/>
    <p:sldId id="325" r:id="rId24"/>
    <p:sldId id="326" r:id="rId25"/>
    <p:sldId id="338" r:id="rId26"/>
    <p:sldId id="311" r:id="rId27"/>
    <p:sldId id="343" r:id="rId28"/>
    <p:sldId id="332" r:id="rId29"/>
    <p:sldId id="334" r:id="rId30"/>
    <p:sldId id="335" r:id="rId31"/>
    <p:sldId id="337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56"/>
            <p14:sldId id="331"/>
            <p14:sldId id="339"/>
            <p14:sldId id="340"/>
            <p14:sldId id="291"/>
            <p14:sldId id="292"/>
            <p14:sldId id="342"/>
            <p14:sldId id="328"/>
            <p14:sldId id="295"/>
            <p14:sldId id="296"/>
            <p14:sldId id="301"/>
            <p14:sldId id="309"/>
            <p14:sldId id="304"/>
            <p14:sldId id="310"/>
            <p14:sldId id="305"/>
            <p14:sldId id="308"/>
            <p14:sldId id="330"/>
            <p14:sldId id="319"/>
            <p14:sldId id="324"/>
            <p14:sldId id="325"/>
            <p14:sldId id="326"/>
            <p14:sldId id="338"/>
            <p14:sldId id="311"/>
            <p14:sldId id="343"/>
            <p14:sldId id="332"/>
            <p14:sldId id="334"/>
            <p14:sldId id="335"/>
            <p14:sldId id="337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D24726"/>
    <a:srgbClr val="404040"/>
    <a:srgbClr val="FF9B45"/>
    <a:srgbClr val="DD462F"/>
    <a:srgbClr val="F8CFB6"/>
    <a:srgbClr val="F8CAB6"/>
    <a:srgbClr val="923922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4" autoAdjust="0"/>
    <p:restoredTop sz="95268" autoAdjust="0"/>
  </p:normalViewPr>
  <p:slideViewPr>
    <p:cSldViewPr snapToGrid="0">
      <p:cViewPr>
        <p:scale>
          <a:sx n="80" d="100"/>
          <a:sy n="80" d="100"/>
        </p:scale>
        <p:origin x="341" y="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4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00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63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49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88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41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07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62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4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26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17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71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8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62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70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08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95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62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3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07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6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38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2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07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4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C9B0-3B92-E346-9952-1E560EB1F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F4D49-380A-CE4C-90A1-F759DD358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20E85-A8C9-C941-8D0D-9CF36A84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7CAC1-44F9-7C4F-9DC5-167425C8B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A3395-9D04-454C-8845-6D421FFD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1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2798-9D64-0246-A295-F7EDE85B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0E165-247E-3142-8066-8CB09BB43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87962-E2ED-E94F-BD45-4E331663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04160-29DE-CB46-A57C-7A256680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E6362-EB58-AA40-88FD-20601DC5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4792F6-7FE2-8B45-831D-B39617460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0F925-8987-B745-B312-907FCCBD9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21E8F-0DDB-C54B-B2AE-89035D67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35A5C-2EF0-C946-A68D-1110DC11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4CF52-A97F-8D48-B426-E3A080BB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17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50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8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4D15-644B-CB48-B4F4-6A0C87361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CF350-F63E-7048-8076-1715DFEEE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B6E9A-EA97-C844-A4B8-72E7356E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BA04D-54B5-8A49-8D43-06C69A88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E56B7-100C-E948-A4B8-B6200604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EA3B-B617-BA42-A0F3-4CE7EE3A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8C539-BEC6-8B41-BE68-C94F389EE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E5159-BBD6-2C46-B1B8-0769A707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15970-9154-5F44-A9FE-E11373CC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5F375-FD46-2C4A-BAE4-6FC76961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9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E08C4-4DB4-744A-91B0-8E36350D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7E4C-4E2C-3E4B-83F6-B0C9DB64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6B3D9-4742-1F43-9CA4-976138780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A913-BB76-9647-9603-E449F48D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8C956-344B-3242-8DCC-656EAC238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887DA-988F-2B4D-A047-9FF79A65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1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0952-AD1E-7143-B4F6-7CA48EE0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62F46-F114-E64B-8FD6-1B6A2AA4F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45EC1-5649-B745-A4EA-123225368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C1174-F907-0547-B3E1-FAFEA5F89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9B8B4-D806-9C43-A92C-F681ECD1F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FF4B7-EBA5-7045-B36F-8A91F26F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B44267-6E65-0044-92E0-4D9AE291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A3A44-8ED4-4640-B78C-8EFF5B74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8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D8869-9483-DF43-B9E2-0B3D5077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3845E-2104-4746-A274-DA45CA97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A3C9F-2449-0B43-BFD9-BAC0DFF4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DE3A7-8FE8-524A-9E35-4EABF159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1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123DD-8A1F-5248-ADE6-783A3B6F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86BF2-0BCB-FD43-AA37-C07BE692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E931-1261-D54B-BC6A-237225AA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6C7E-859F-244E-A813-1558F915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9D402-F3B1-8545-9C50-BDDDEB896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1812-CC69-3945-B596-E14CB84CF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36BDA-D708-D741-9C84-E458683F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36BDB-7054-F04F-86D7-746639C3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BD56C-DA4E-014D-AE1B-A5BC641A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3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AC0B-9689-184C-8568-A851513C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F5D376-BF05-8244-9C4A-E4269B856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91434-BEAC-BF47-915B-A1632CC35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79BF7-29AD-CA48-B42E-1B6A121D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DA603-1F18-6341-8759-690A38F2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379DE-D3E8-6A4F-AD14-209A1195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1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806585-F4ED-844C-AE19-9599AD17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D92CB-F66B-2542-8984-E7077BEE8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F5DAC-DDD5-5044-8893-A9CAE74BC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4E2E-494D-0640-94AB-C0B91419D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7277-D8B8-E24E-AE4A-81D41023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540D9-AFB0-7443-8EA6-A8AC031299FE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653D6E-BCDF-FF45-B193-C5364310430A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99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Gwendolyn.Johnson@famu.edu" TargetMode="External"/><Relationship Id="rId5" Type="http://schemas.openxmlformats.org/officeDocument/2006/relationships/hyperlink" Target="mailto:Deborah.Sullivan@famu.edu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://www.famu.edu/cedar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mailto:Cedartesting@famu.edu" TargetMode="External"/><Relationship Id="rId5" Type="http://schemas.openxmlformats.org/officeDocument/2006/relationships/hyperlink" Target="mailto:Cedar@famu.edu" TargetMode="External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famu.edu/ceda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hyperlink" Target="https://whitney.accessiblelearning.com/FAMU/instructor" TargetMode="Externa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029" y="4587032"/>
            <a:ext cx="10515600" cy="2387600"/>
          </a:xfrm>
        </p:spPr>
        <p:txBody>
          <a:bodyPr anchor="ctr" anchorCtr="0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Center for Disability Access &amp; Resources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6D6951-B61D-4D28-95EC-ECCA7E02543D}"/>
              </a:ext>
            </a:extLst>
          </p:cNvPr>
          <p:cNvSpPr txBox="1">
            <a:spLocks/>
          </p:cNvSpPr>
          <p:nvPr/>
        </p:nvSpPr>
        <p:spPr>
          <a:xfrm>
            <a:off x="3282804" y="1985179"/>
            <a:ext cx="10515600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sng" dirty="0">
                <a:solidFill>
                  <a:schemeClr val="bg1"/>
                </a:solidFill>
              </a:rPr>
              <a:t>Welcome to AIM</a:t>
            </a:r>
          </a:p>
          <a:p>
            <a:endParaRPr lang="en-US" sz="5400" b="1" u="sng" dirty="0">
              <a:solidFill>
                <a:schemeClr val="bg1"/>
              </a:solidFill>
            </a:endParaRPr>
          </a:p>
          <a:p>
            <a:r>
              <a:rPr lang="en-US" sz="5400" b="1" dirty="0">
                <a:solidFill>
                  <a:schemeClr val="bg1"/>
                </a:solidFill>
              </a:rPr>
              <a:t>	Faculty &amp; Staff</a:t>
            </a:r>
          </a:p>
        </p:txBody>
      </p:sp>
      <p:pic>
        <p:nvPicPr>
          <p:cNvPr id="1026" name="Picture 1" descr="cidimage002.png@01D6409A.ECD6F520">
            <a:extLst>
              <a:ext uri="{FF2B5EF4-FFF2-40B4-BE49-F238E27FC236}">
                <a16:creationId xmlns:a16="http://schemas.microsoft.com/office/drawing/2014/main" id="{7DF76728-47BA-4BC4-9A32-D0375A60F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19" y="891416"/>
            <a:ext cx="4211743" cy="87951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DCBC19-0574-FD47-92A4-31DB8DD01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7"/>
    </mc:Choice>
    <mc:Fallback xmlns="">
      <p:transition spd="slow" advTm="3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6ABE-B778-4C71-9DAF-CEC5D5A5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Testing Agreement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5229D7C-BF36-9D49-9906-31562DD8B9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592064" y="1419407"/>
            <a:ext cx="10222471" cy="4330464"/>
          </a:xfrm>
        </p:spPr>
      </p:pic>
      <p:sp>
        <p:nvSpPr>
          <p:cNvPr id="4" name="Arrow: Right 7">
            <a:extLst>
              <a:ext uri="{FF2B5EF4-FFF2-40B4-BE49-F238E27FC236}">
                <a16:creationId xmlns:a16="http://schemas.microsoft.com/office/drawing/2014/main" id="{0AE2CB31-93C9-CD46-A1E3-32913AEF2955}"/>
              </a:ext>
            </a:extLst>
          </p:cNvPr>
          <p:cNvSpPr/>
          <p:nvPr/>
        </p:nvSpPr>
        <p:spPr>
          <a:xfrm>
            <a:off x="1650238" y="3818246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52D966-3B15-F344-95F3-9FE0F82DD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4"/>
    </mc:Choice>
    <mc:Fallback xmlns="">
      <p:transition spd="slow" advTm="1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753F-3157-9345-BA6E-4A2391C96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Testing Agreement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59AE93-7C92-BE40-BE96-DF922248062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735810" y="1088136"/>
            <a:ext cx="9004983" cy="5438568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BD8E19-2100-7E4E-B4FA-2B929C95E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0"/>
    </mc:Choice>
    <mc:Fallback xmlns="">
      <p:transition spd="slow" advTm="1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B64D-A949-B94C-93DA-F75F53B3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Testing Agreement - (Continued)</a:t>
            </a:r>
          </a:p>
        </p:txBody>
      </p:sp>
      <p:pic>
        <p:nvPicPr>
          <p:cNvPr id="4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6B3908C-E848-BB46-9EE8-F421E6EF90F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348353" y="1088136"/>
            <a:ext cx="8319307" cy="56226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3CCC5C-AA3E-3A45-A7B3-E073C47A4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4"/>
    </mc:Choice>
    <mc:Fallback xmlns="">
      <p:transition spd="slow" advTm="1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D8C00-5004-7F44-BC26-1AC33159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Testing Agreement - (Continued)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BA1CC3E-A1BD-5E4B-87A8-0C8367B5334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611824" y="1088136"/>
            <a:ext cx="7841846" cy="5769863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3D38A0-4098-684E-A06F-CBC4FEE7D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4"/>
    </mc:Choice>
    <mc:Fallback xmlns="">
      <p:transition spd="slow" advTm="2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0BCF-C65B-3143-85F1-F7093402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Testing Agreement - (Continued)</a:t>
            </a:r>
          </a:p>
        </p:txBody>
      </p:sp>
      <p:pic>
        <p:nvPicPr>
          <p:cNvPr id="4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E1D7C2D-F37B-144E-A97E-D1BA3AB1F5F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286359" y="1088136"/>
            <a:ext cx="8415284" cy="59508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7121F1-E19D-7640-8DB9-497908A80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3"/>
    </mc:Choice>
    <mc:Fallback xmlns="">
      <p:transition spd="slow" advTm="1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FEF4-F53D-CC4C-98FE-FC21DFA9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Testing Agreement - (Continued)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357345-6A57-434B-A0C4-26199BA4E1F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138184" y="1044830"/>
            <a:ext cx="9915632" cy="5365114"/>
          </a:xfrm>
        </p:spPr>
      </p:pic>
      <p:sp>
        <p:nvSpPr>
          <p:cNvPr id="4" name="Arrow: Right 7">
            <a:extLst>
              <a:ext uri="{FF2B5EF4-FFF2-40B4-BE49-F238E27FC236}">
                <a16:creationId xmlns:a16="http://schemas.microsoft.com/office/drawing/2014/main" id="{349DDD96-271A-6646-BA22-953B1F323F11}"/>
              </a:ext>
            </a:extLst>
          </p:cNvPr>
          <p:cNvSpPr/>
          <p:nvPr/>
        </p:nvSpPr>
        <p:spPr>
          <a:xfrm>
            <a:off x="3571675" y="5813170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4697D2D-357D-F046-84B0-5260409DD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5"/>
    </mc:Choice>
    <mc:Fallback xmlns="">
      <p:transition spd="slow" advTm="2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E99A-F6EF-634E-A1A7-E0FFCC6B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Testing Agreement - (Continued)</a:t>
            </a:r>
          </a:p>
        </p:txBody>
      </p:sp>
      <p:pic>
        <p:nvPicPr>
          <p:cNvPr id="4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EC577DC-090E-4F4A-8331-79C0486A758B}"/>
              </a:ext>
            </a:extLst>
          </p:cNvPr>
          <p:cNvPicPr>
            <a:picLocks noGrp="1"/>
          </p:cNvPicPr>
          <p:nvPr>
            <p:ph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78" y="1314224"/>
            <a:ext cx="10055117" cy="4389152"/>
          </a:xfrm>
          <a:prstGeom prst="rect">
            <a:avLst/>
          </a:prstGeom>
        </p:spPr>
      </p:pic>
      <p:sp>
        <p:nvSpPr>
          <p:cNvPr id="5" name="Arrow: Right 7">
            <a:extLst>
              <a:ext uri="{FF2B5EF4-FFF2-40B4-BE49-F238E27FC236}">
                <a16:creationId xmlns:a16="http://schemas.microsoft.com/office/drawing/2014/main" id="{5E8719A4-45CA-D543-8750-D1FFAB6D89A9}"/>
              </a:ext>
            </a:extLst>
          </p:cNvPr>
          <p:cNvSpPr/>
          <p:nvPr/>
        </p:nvSpPr>
        <p:spPr>
          <a:xfrm rot="10800000">
            <a:off x="6838926" y="3711921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F53ED02-1AD3-B34A-A9EA-C44EF1589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6"/>
    </mc:Choice>
    <mc:Fallback xmlns="">
      <p:transition spd="slow" advTm="2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6D6951-B61D-4D28-95EC-ECCA7E02543D}"/>
              </a:ext>
            </a:extLst>
          </p:cNvPr>
          <p:cNvSpPr txBox="1">
            <a:spLocks/>
          </p:cNvSpPr>
          <p:nvPr/>
        </p:nvSpPr>
        <p:spPr>
          <a:xfrm>
            <a:off x="3083442" y="2041451"/>
            <a:ext cx="8855164" cy="258134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chemeClr val="bg1"/>
                </a:solidFill>
              </a:rPr>
              <a:t>Exam Upload/Download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032C3B-23D8-E143-A4AD-C552D8FB0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3"/>
    </mc:Choice>
    <mc:Fallback xmlns="">
      <p:transition spd="slow" advTm="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6462-08AD-5B4F-B2AE-58A42A60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9924651" cy="605829"/>
          </a:xfrm>
        </p:spPr>
        <p:txBody>
          <a:bodyPr>
            <a:normAutofit/>
          </a:bodyPr>
          <a:lstStyle/>
          <a:p>
            <a:r>
              <a:rPr lang="en-US" dirty="0"/>
              <a:t>Exam Upload 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A93F71-9991-6B43-9EF8-B2B0709251E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360968" y="1359000"/>
            <a:ext cx="9289090" cy="4855659"/>
          </a:xfrm>
        </p:spPr>
      </p:pic>
      <p:sp>
        <p:nvSpPr>
          <p:cNvPr id="4" name="Arrow: Right 7">
            <a:extLst>
              <a:ext uri="{FF2B5EF4-FFF2-40B4-BE49-F238E27FC236}">
                <a16:creationId xmlns:a16="http://schemas.microsoft.com/office/drawing/2014/main" id="{0EA785F7-22FD-0249-87A7-E324A9FAB62F}"/>
              </a:ext>
            </a:extLst>
          </p:cNvPr>
          <p:cNvSpPr/>
          <p:nvPr/>
        </p:nvSpPr>
        <p:spPr>
          <a:xfrm rot="10800000">
            <a:off x="4478498" y="5760159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Arrow: Right 7">
            <a:extLst>
              <a:ext uri="{FF2B5EF4-FFF2-40B4-BE49-F238E27FC236}">
                <a16:creationId xmlns:a16="http://schemas.microsoft.com/office/drawing/2014/main" id="{DECB229A-3148-5D46-BF82-E0EEABA80F32}"/>
              </a:ext>
            </a:extLst>
          </p:cNvPr>
          <p:cNvSpPr/>
          <p:nvPr/>
        </p:nvSpPr>
        <p:spPr>
          <a:xfrm flipV="1">
            <a:off x="2424223" y="4954771"/>
            <a:ext cx="640150" cy="3827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B742DC-55E3-E64A-A449-2415C8E19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84C45DA-BF5C-4943-9F57-85961DA85266}"/>
              </a:ext>
            </a:extLst>
          </p:cNvPr>
          <p:cNvSpPr/>
          <p:nvPr/>
        </p:nvSpPr>
        <p:spPr>
          <a:xfrm flipV="1">
            <a:off x="784226" y="1759814"/>
            <a:ext cx="640150" cy="3827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2"/>
    </mc:Choice>
    <mc:Fallback xmlns="">
      <p:transition spd="slow" advTm="3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437E-EA31-5D4C-91B8-DB93459F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Upload 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9B600E-DAAB-6B4D-BCBA-FBAD7A1FE7B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192893" y="1088136"/>
            <a:ext cx="7615205" cy="5577215"/>
          </a:xfrm>
        </p:spPr>
      </p:pic>
      <p:sp>
        <p:nvSpPr>
          <p:cNvPr id="4" name="Arrow: Right 7">
            <a:extLst>
              <a:ext uri="{FF2B5EF4-FFF2-40B4-BE49-F238E27FC236}">
                <a16:creationId xmlns:a16="http://schemas.microsoft.com/office/drawing/2014/main" id="{690F0676-5421-734A-92C4-034F12ACCB66}"/>
              </a:ext>
            </a:extLst>
          </p:cNvPr>
          <p:cNvSpPr/>
          <p:nvPr/>
        </p:nvSpPr>
        <p:spPr>
          <a:xfrm flipV="1">
            <a:off x="3639691" y="6027173"/>
            <a:ext cx="640150" cy="3827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BB56E1-7E06-CF41-85D4-30E725487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8"/>
    </mc:Choice>
    <mc:Fallback xmlns="">
      <p:transition spd="slow" advTm="1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87713" cy="63646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AIM and what can it do for Faculty &amp; Staff?</a:t>
            </a: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B6A52194-8B0A-5648-8CC4-18C218087FA6}"/>
              </a:ext>
            </a:extLst>
          </p:cNvPr>
          <p:cNvSpPr txBox="1">
            <a:spLocks/>
          </p:cNvSpPr>
          <p:nvPr/>
        </p:nvSpPr>
        <p:spPr>
          <a:xfrm>
            <a:off x="298165" y="2211571"/>
            <a:ext cx="11333854" cy="490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3200" dirty="0"/>
              <a:t>AIM stands for Accessible Information Management (AIM). 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Viewing Letters of Accommodations aka “Faculty Notification Letter”</a:t>
            </a:r>
          </a:p>
          <a:p>
            <a:pPr lvl="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Alternative Testing Agreements</a:t>
            </a:r>
          </a:p>
          <a:p>
            <a:pPr lvl="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Exam Upload/Download</a:t>
            </a:r>
          </a:p>
          <a:p>
            <a:pPr lvl="0">
              <a:spcAft>
                <a:spcPts val="600"/>
              </a:spcAft>
              <a:buFont typeface="+mj-lt"/>
              <a:buAutoNum type="arabicPeriod"/>
              <a:defRPr/>
            </a:pPr>
            <a:endParaRPr lang="en-US" sz="2800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spcAft>
                <a:spcPts val="600"/>
              </a:spcAft>
              <a:buFont typeface="+mj-lt"/>
              <a:buAutoNum type="arabicPeriod"/>
              <a:defRPr/>
            </a:pPr>
            <a:endParaRPr lang="en-US" sz="2800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AIM doesn’t apply to students in the College of Law. They will still need to contact Ms. Sullivan (</a:t>
            </a: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Deborah.Sullivan@famu.edu</a:t>
            </a: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) or Ms. Johnson (</a:t>
            </a: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Gwendolyn.Johnson@famu.edu</a:t>
            </a:r>
            <a:r>
              <a:rPr lang="en-US" sz="2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  <a:p>
            <a:pPr lvl="0">
              <a:spcAft>
                <a:spcPts val="600"/>
              </a:spcAft>
              <a:buFont typeface="+mj-lt"/>
              <a:buAutoNum type="arabicPeriod"/>
              <a:defRPr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C00536-81FD-9E47-86F2-C2060BC76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E0585-E4F3-40C9-99C6-D3EE5BA6277D}"/>
              </a:ext>
            </a:extLst>
          </p:cNvPr>
          <p:cNvSpPr txBox="1"/>
          <p:nvPr/>
        </p:nvSpPr>
        <p:spPr>
          <a:xfrm>
            <a:off x="9219700" y="3429000"/>
            <a:ext cx="26741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u="sng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Please check your spam mail and mark emails from AIM as not junk and moved to your inbox.</a:t>
            </a:r>
          </a:p>
        </p:txBody>
      </p:sp>
    </p:spTree>
    <p:extLst>
      <p:ext uri="{BB962C8B-B14F-4D97-AF65-F5344CB8AC3E}">
        <p14:creationId xmlns:p14="http://schemas.microsoft.com/office/powerpoint/2010/main" val="26570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743"/>
    </mc:Choice>
    <mc:Fallback xmlns="">
      <p:transition advTm="24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AF8F-F899-1349-9DB9-993681AE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Upload </a:t>
            </a:r>
          </a:p>
        </p:txBody>
      </p:sp>
      <p:pic>
        <p:nvPicPr>
          <p:cNvPr id="9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24A313-F0A0-3E44-95BD-8905137EAE4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521206" y="978075"/>
            <a:ext cx="10104409" cy="5492862"/>
          </a:xfrm>
        </p:spPr>
      </p:pic>
      <p:sp>
        <p:nvSpPr>
          <p:cNvPr id="4" name="Arrow: Right 7">
            <a:extLst>
              <a:ext uri="{FF2B5EF4-FFF2-40B4-BE49-F238E27FC236}">
                <a16:creationId xmlns:a16="http://schemas.microsoft.com/office/drawing/2014/main" id="{633AA35C-304A-7246-872E-D66B5F02D338}"/>
              </a:ext>
            </a:extLst>
          </p:cNvPr>
          <p:cNvSpPr/>
          <p:nvPr/>
        </p:nvSpPr>
        <p:spPr>
          <a:xfrm flipV="1">
            <a:off x="8527312" y="3429000"/>
            <a:ext cx="342438" cy="3827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Arrow: Right 7">
            <a:extLst>
              <a:ext uri="{FF2B5EF4-FFF2-40B4-BE49-F238E27FC236}">
                <a16:creationId xmlns:a16="http://schemas.microsoft.com/office/drawing/2014/main" id="{DCC6432F-A2E0-E54A-B1BC-B0986D15FD90}"/>
              </a:ext>
            </a:extLst>
          </p:cNvPr>
          <p:cNvSpPr/>
          <p:nvPr/>
        </p:nvSpPr>
        <p:spPr>
          <a:xfrm rot="10800000" flipV="1">
            <a:off x="2636874" y="4359348"/>
            <a:ext cx="640150" cy="3827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91BAE1-33A4-7540-9CBE-F5D6DC737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1"/>
    </mc:Choice>
    <mc:Fallback xmlns="">
      <p:transition spd="slow" advTm="1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2431-B2CB-134A-A3C7-4B17DEC8B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Upload 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2378AB-566C-4A4E-B9A6-3F7480D976C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825511" y="1088136"/>
            <a:ext cx="8978575" cy="5589111"/>
          </a:xfrm>
        </p:spPr>
      </p:pic>
      <p:sp>
        <p:nvSpPr>
          <p:cNvPr id="6" name="Arrow: Right 7">
            <a:extLst>
              <a:ext uri="{FF2B5EF4-FFF2-40B4-BE49-F238E27FC236}">
                <a16:creationId xmlns:a16="http://schemas.microsoft.com/office/drawing/2014/main" id="{5C83CE50-53A4-8743-A5E7-1483AFA94608}"/>
              </a:ext>
            </a:extLst>
          </p:cNvPr>
          <p:cNvSpPr/>
          <p:nvPr/>
        </p:nvSpPr>
        <p:spPr>
          <a:xfrm rot="16200000" flipV="1">
            <a:off x="4994722" y="5422605"/>
            <a:ext cx="640150" cy="3827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Arrow: Right 7">
            <a:extLst>
              <a:ext uri="{FF2B5EF4-FFF2-40B4-BE49-F238E27FC236}">
                <a16:creationId xmlns:a16="http://schemas.microsoft.com/office/drawing/2014/main" id="{82CFDF73-D733-454F-AF09-1F6D69675DAE}"/>
              </a:ext>
            </a:extLst>
          </p:cNvPr>
          <p:cNvSpPr/>
          <p:nvPr/>
        </p:nvSpPr>
        <p:spPr>
          <a:xfrm flipV="1">
            <a:off x="4263230" y="4784650"/>
            <a:ext cx="661415" cy="2126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C5182D-0A6B-E443-87DC-859C35505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1"/>
    </mc:Choice>
    <mc:Fallback xmlns="">
      <p:transition spd="slow" advTm="1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2431-B2CB-134A-A3C7-4B17DEC8B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Submission Confirmation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C2ECBE-F5A2-463B-935B-A356FD8A8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E97800-1928-40F2-9786-417A34124E5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539750" y="1263688"/>
            <a:ext cx="9616621" cy="48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4"/>
    </mc:Choice>
    <mc:Fallback xmlns="">
      <p:transition spd="slow" advTm="1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24C6-EE01-1249-BDCE-D473FFAC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 Upload</a:t>
            </a:r>
          </a:p>
        </p:txBody>
      </p:sp>
      <p:pic>
        <p:nvPicPr>
          <p:cNvPr id="14" name="Content Placeholder 13" descr="Table&#10;&#10;Description automatically generated">
            <a:extLst>
              <a:ext uri="{FF2B5EF4-FFF2-40B4-BE49-F238E27FC236}">
                <a16:creationId xmlns:a16="http://schemas.microsoft.com/office/drawing/2014/main" id="{A65B5EA4-F79C-4B40-81DB-2A0D3CF7A5A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5"/>
          <a:srcRect b="31084"/>
          <a:stretch/>
        </p:blipFill>
        <p:spPr>
          <a:xfrm>
            <a:off x="1114243" y="1219890"/>
            <a:ext cx="9182100" cy="3863048"/>
          </a:xfrm>
        </p:spPr>
      </p:pic>
      <p:pic>
        <p:nvPicPr>
          <p:cNvPr id="5" name="Content Placeholder 13" descr="Table&#10;&#10;Description automatically generated">
            <a:extLst>
              <a:ext uri="{FF2B5EF4-FFF2-40B4-BE49-F238E27FC236}">
                <a16:creationId xmlns:a16="http://schemas.microsoft.com/office/drawing/2014/main" id="{CE96948B-9A93-4B42-A76C-A60D23F7ED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728" r="579" b="578"/>
          <a:stretch/>
        </p:blipFill>
        <p:spPr>
          <a:xfrm>
            <a:off x="1114243" y="5082938"/>
            <a:ext cx="9182100" cy="1110343"/>
          </a:xfrm>
          <a:prstGeom prst="rect">
            <a:avLst/>
          </a:prstGeom>
        </p:spPr>
      </p:pic>
      <p:sp>
        <p:nvSpPr>
          <p:cNvPr id="6" name="Arrow: Right 7">
            <a:extLst>
              <a:ext uri="{FF2B5EF4-FFF2-40B4-BE49-F238E27FC236}">
                <a16:creationId xmlns:a16="http://schemas.microsoft.com/office/drawing/2014/main" id="{F0709C19-C783-43E8-8F49-5421D145185A}"/>
              </a:ext>
            </a:extLst>
          </p:cNvPr>
          <p:cNvSpPr/>
          <p:nvPr/>
        </p:nvSpPr>
        <p:spPr>
          <a:xfrm flipV="1">
            <a:off x="770919" y="5171584"/>
            <a:ext cx="343324" cy="3606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6C33F37-E87B-4A8A-B774-61C06B0B7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9"/>
    </mc:Choice>
    <mc:Fallback xmlns="">
      <p:transition spd="slow" advTm="1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2431-B2CB-134A-A3C7-4B17DEC8B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Download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2EE73C-E35D-4789-8146-DE7103BE6BF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012874" y="1038317"/>
            <a:ext cx="9678571" cy="56848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060B10-6C0D-4030-BAFD-D8A9BE958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7"/>
    </mc:Choice>
    <mc:Fallback xmlns="">
      <p:transition spd="slow" advTm="1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948B-EAAC-4740-9377-6B11B1F1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Download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DE9917-A7CB-4C5B-A96E-38DDBFDB9FD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521207" y="1358924"/>
            <a:ext cx="8594356" cy="37555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2B8353-6B4E-48D8-AC5B-949CAD188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Arrow: Right 7">
            <a:extLst>
              <a:ext uri="{FF2B5EF4-FFF2-40B4-BE49-F238E27FC236}">
                <a16:creationId xmlns:a16="http://schemas.microsoft.com/office/drawing/2014/main" id="{E3CFCA26-52B9-4256-A796-AC57E5587B46}"/>
              </a:ext>
            </a:extLst>
          </p:cNvPr>
          <p:cNvSpPr/>
          <p:nvPr/>
        </p:nvSpPr>
        <p:spPr>
          <a:xfrm rot="10800000" flipV="1">
            <a:off x="1562233" y="2322804"/>
            <a:ext cx="661415" cy="2126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"/>
    </mc:Choice>
    <mc:Fallback xmlns="">
      <p:transition spd="slow" advTm="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948B-EAAC-4740-9377-6B11B1F1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Download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394C4F-6B76-4D72-AA90-8D5E0ED2D5D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539749" y="1174350"/>
            <a:ext cx="9307635" cy="51159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EAF209-C313-4DE9-AA36-E3BD364C7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Arrow: Right 7">
            <a:extLst>
              <a:ext uri="{FF2B5EF4-FFF2-40B4-BE49-F238E27FC236}">
                <a16:creationId xmlns:a16="http://schemas.microsoft.com/office/drawing/2014/main" id="{B935E150-C25B-4A77-9DF5-ADC13C2EC4D4}"/>
              </a:ext>
            </a:extLst>
          </p:cNvPr>
          <p:cNvSpPr/>
          <p:nvPr/>
        </p:nvSpPr>
        <p:spPr>
          <a:xfrm flipV="1">
            <a:off x="1548165" y="4883124"/>
            <a:ext cx="661415" cy="2126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1"/>
    </mc:Choice>
    <mc:Fallback xmlns="">
      <p:transition spd="slow" advTm="2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948B-EAAC-4740-9377-6B11B1F1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Download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3B5955-455F-47CC-8B5E-6669168B8EB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95634" y="1845782"/>
            <a:ext cx="6243978" cy="3166435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2564B9C-3C9D-4175-A684-2DF27194F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884" y="1505244"/>
            <a:ext cx="5407012" cy="371387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0A0BD0-2A84-489C-8F55-4B208B3B6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Arrow: Right 7">
            <a:extLst>
              <a:ext uri="{FF2B5EF4-FFF2-40B4-BE49-F238E27FC236}">
                <a16:creationId xmlns:a16="http://schemas.microsoft.com/office/drawing/2014/main" id="{B561D192-5C1C-4348-BC0B-3E6CD5B682F1}"/>
              </a:ext>
            </a:extLst>
          </p:cNvPr>
          <p:cNvSpPr/>
          <p:nvPr/>
        </p:nvSpPr>
        <p:spPr>
          <a:xfrm rot="10800000" flipV="1">
            <a:off x="7398326" y="3560761"/>
            <a:ext cx="352972" cy="2126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B304F50-303D-4D57-984D-D07D078015B4}"/>
              </a:ext>
            </a:extLst>
          </p:cNvPr>
          <p:cNvSpPr/>
          <p:nvPr/>
        </p:nvSpPr>
        <p:spPr>
          <a:xfrm rot="19936447" flipV="1">
            <a:off x="2568837" y="3433476"/>
            <a:ext cx="411054" cy="2591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0"/>
    </mc:Choice>
    <mc:Fallback xmlns="">
      <p:transition spd="slow" advTm="2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948B-EAAC-4740-9377-6B11B1F1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Download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E1DD5A-6A3E-4B30-B21C-928125C6D9F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735504" y="1313323"/>
            <a:ext cx="6691044" cy="4799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E7B09-D951-4541-9AC2-59FD9223D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503" y="5471686"/>
            <a:ext cx="2211409" cy="540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52C6CB-16BB-4696-876F-FDE2CA89A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4432CDA-F2D6-4645-8B58-DE99AE4F04DD}"/>
              </a:ext>
            </a:extLst>
          </p:cNvPr>
          <p:cNvSpPr/>
          <p:nvPr/>
        </p:nvSpPr>
        <p:spPr>
          <a:xfrm flipV="1">
            <a:off x="4360985" y="3093761"/>
            <a:ext cx="380780" cy="186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Arrow: Right 7">
            <a:extLst>
              <a:ext uri="{FF2B5EF4-FFF2-40B4-BE49-F238E27FC236}">
                <a16:creationId xmlns:a16="http://schemas.microsoft.com/office/drawing/2014/main" id="{A460D802-BD29-46D2-A092-5102487A8CF7}"/>
              </a:ext>
            </a:extLst>
          </p:cNvPr>
          <p:cNvSpPr/>
          <p:nvPr/>
        </p:nvSpPr>
        <p:spPr>
          <a:xfrm flipV="1">
            <a:off x="1269840" y="5642071"/>
            <a:ext cx="310442" cy="2002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2"/>
    </mc:Choice>
    <mc:Fallback xmlns="">
      <p:transition spd="slow" advTm="1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8905-78FF-704B-969A-5AEAE9F0B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716F-6D70-3B42-9C73-3E8B79EFE3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10181844" cy="4974336"/>
          </a:xfrm>
        </p:spPr>
        <p:txBody>
          <a:bodyPr>
            <a:normAutofit/>
          </a:bodyPr>
          <a:lstStyle/>
          <a:p>
            <a:r>
              <a:rPr lang="en-US" sz="3200" dirty="0"/>
              <a:t>Phone:	CeDAR 850-599-3180</a:t>
            </a:r>
          </a:p>
          <a:p>
            <a:endParaRPr lang="en-US" sz="3200" dirty="0"/>
          </a:p>
          <a:p>
            <a:r>
              <a:rPr lang="en-US" sz="3200" dirty="0"/>
              <a:t>Email: 	</a:t>
            </a:r>
            <a:r>
              <a:rPr lang="en-US" sz="3200" dirty="0">
                <a:hlinkClick r:id="rId5"/>
              </a:rPr>
              <a:t>Cedar@famu.edu</a:t>
            </a:r>
            <a:r>
              <a:rPr lang="en-US" sz="3200" dirty="0"/>
              <a:t> or </a:t>
            </a:r>
            <a:r>
              <a:rPr lang="en-US" sz="3200" dirty="0">
                <a:hlinkClick r:id="rId6"/>
              </a:rPr>
              <a:t>Cedartesting@famu.edu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Website:	 </a:t>
            </a:r>
            <a:r>
              <a:rPr lang="en-US" sz="3200" dirty="0">
                <a:hlinkClick r:id="rId7"/>
              </a:rPr>
              <a:t>www.famu.edu/cedar</a:t>
            </a:r>
            <a:endParaRPr lang="en-US" sz="3200" dirty="0"/>
          </a:p>
          <a:p>
            <a:pPr lvl="1"/>
            <a:r>
              <a:rPr lang="en-US" sz="3200" dirty="0"/>
              <a:t>Click on AIM Online Portal</a:t>
            </a:r>
          </a:p>
          <a:p>
            <a:endParaRPr lang="en-US" sz="3200" dirty="0"/>
          </a:p>
          <a:p>
            <a:r>
              <a:rPr lang="en-US" sz="3200" dirty="0"/>
              <a:t>Available for 1:1 Help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C4AC47-CCE9-4969-BEBC-A3CD2EC17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57E96-ED76-45D9-947E-966C92B538CB}"/>
              </a:ext>
            </a:extLst>
          </p:cNvPr>
          <p:cNvSpPr txBox="1"/>
          <p:nvPr/>
        </p:nvSpPr>
        <p:spPr>
          <a:xfrm>
            <a:off x="5784053" y="4721935"/>
            <a:ext cx="5950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u="sng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Please check your spam mail and mark emails from AIM as not junk and moved to your inbox.</a:t>
            </a:r>
          </a:p>
        </p:txBody>
      </p:sp>
    </p:spTree>
    <p:extLst>
      <p:ext uri="{BB962C8B-B14F-4D97-AF65-F5344CB8AC3E}">
        <p14:creationId xmlns:p14="http://schemas.microsoft.com/office/powerpoint/2010/main" val="29594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2"/>
    </mc:Choice>
    <mc:Fallback xmlns="">
      <p:transition spd="slow" advTm="3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21185-788C-4F82-A73F-06B23F0A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58695" cy="640080"/>
          </a:xfrm>
        </p:spPr>
        <p:txBody>
          <a:bodyPr>
            <a:normAutofit/>
          </a:bodyPr>
          <a:lstStyle/>
          <a:p>
            <a:r>
              <a:rPr lang="en-US" dirty="0"/>
              <a:t>CeDAR Website – AIM Tab		</a:t>
            </a:r>
            <a:r>
              <a:rPr lang="en-US" dirty="0">
                <a:hlinkClick r:id="rId4"/>
              </a:rPr>
              <a:t>www.famu.edu/cedar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3B1927-62A0-48C4-ABDE-D00E89FCC61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782346" y="1157901"/>
            <a:ext cx="9089442" cy="5449613"/>
          </a:xfrm>
          <a:prstGeom prst="rect">
            <a:avLst/>
          </a:prstGeom>
        </p:spPr>
      </p:pic>
      <p:sp>
        <p:nvSpPr>
          <p:cNvPr id="5" name="Arrow: Right 7">
            <a:extLst>
              <a:ext uri="{FF2B5EF4-FFF2-40B4-BE49-F238E27FC236}">
                <a16:creationId xmlns:a16="http://schemas.microsoft.com/office/drawing/2014/main" id="{B63A4C63-4E29-4792-8667-41D59FE55639}"/>
              </a:ext>
            </a:extLst>
          </p:cNvPr>
          <p:cNvSpPr/>
          <p:nvPr/>
        </p:nvSpPr>
        <p:spPr>
          <a:xfrm>
            <a:off x="2536028" y="6109129"/>
            <a:ext cx="589468" cy="568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Arrow: Right 7">
            <a:extLst>
              <a:ext uri="{FF2B5EF4-FFF2-40B4-BE49-F238E27FC236}">
                <a16:creationId xmlns:a16="http://schemas.microsoft.com/office/drawing/2014/main" id="{842BA51E-8D66-460D-894B-B5FDFCD5B38D}"/>
              </a:ext>
            </a:extLst>
          </p:cNvPr>
          <p:cNvSpPr/>
          <p:nvPr/>
        </p:nvSpPr>
        <p:spPr>
          <a:xfrm>
            <a:off x="192878" y="961741"/>
            <a:ext cx="589468" cy="568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AF1A423-2B27-4C8C-A479-7F3932F42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7"/>
    </mc:Choice>
    <mc:Fallback xmlns="">
      <p:transition spd="slow" advTm="2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Faculty/Staff – Log in Page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F0479A-B25C-4E17-8B50-28FFD4E8F7A0}"/>
              </a:ext>
            </a:extLst>
          </p:cNvPr>
          <p:cNvSpPr txBox="1"/>
          <p:nvPr/>
        </p:nvSpPr>
        <p:spPr>
          <a:xfrm>
            <a:off x="747710" y="1336627"/>
            <a:ext cx="10990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https://whitney.accessiblelearning.com/FAMU/instructor</a:t>
            </a:r>
            <a:r>
              <a:rPr lang="en-US" dirty="0"/>
              <a:t>		</a:t>
            </a:r>
          </a:p>
          <a:p>
            <a:endParaRPr lang="en-US" dirty="0"/>
          </a:p>
          <a:p>
            <a:r>
              <a:rPr lang="en-US" dirty="0"/>
              <a:t>Enter FAMU login credentials to access Instructor portal through AIM.</a:t>
            </a:r>
          </a:p>
        </p:txBody>
      </p:sp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FFEE17-5CDB-4792-9048-6C380C469A0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7" y="2259957"/>
            <a:ext cx="7501855" cy="4037497"/>
          </a:xfrm>
          <a:prstGeom prst="rect">
            <a:avLst/>
          </a:prstGeom>
        </p:spPr>
      </p:pic>
      <p:sp>
        <p:nvSpPr>
          <p:cNvPr id="5" name="Arrow: Right 7">
            <a:extLst>
              <a:ext uri="{FF2B5EF4-FFF2-40B4-BE49-F238E27FC236}">
                <a16:creationId xmlns:a16="http://schemas.microsoft.com/office/drawing/2014/main" id="{5B2CAB88-7FE9-C547-8673-C854B434DA88}"/>
              </a:ext>
            </a:extLst>
          </p:cNvPr>
          <p:cNvSpPr/>
          <p:nvPr/>
        </p:nvSpPr>
        <p:spPr>
          <a:xfrm>
            <a:off x="3322132" y="4953223"/>
            <a:ext cx="589468" cy="568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BB0A6EF-E7E9-4600-9324-025AFA4D5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966"/>
    </mc:Choice>
    <mc:Fallback xmlns="">
      <p:transition advTm="1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780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3CA6-8006-4BF5-9B33-DA651158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52" y="307069"/>
            <a:ext cx="10876895" cy="666426"/>
          </a:xfrm>
        </p:spPr>
        <p:txBody>
          <a:bodyPr>
            <a:normAutofit/>
          </a:bodyPr>
          <a:lstStyle/>
          <a:p>
            <a:r>
              <a:rPr lang="en-US" sz="3200" dirty="0"/>
              <a:t>Instructor Authentication Page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29DAFA-3B46-204C-B8C5-79D785E0840D}"/>
              </a:ext>
            </a:extLst>
          </p:cNvPr>
          <p:cNvPicPr>
            <a:picLocks noGrp="1"/>
          </p:cNvPicPr>
          <p:nvPr>
            <p:ph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04" y="972006"/>
            <a:ext cx="9092339" cy="5437938"/>
          </a:xfrm>
          <a:prstGeom prst="rect">
            <a:avLst/>
          </a:prstGeom>
        </p:spPr>
      </p:pic>
      <p:sp>
        <p:nvSpPr>
          <p:cNvPr id="5" name="Arrow: Right 7">
            <a:extLst>
              <a:ext uri="{FF2B5EF4-FFF2-40B4-BE49-F238E27FC236}">
                <a16:creationId xmlns:a16="http://schemas.microsoft.com/office/drawing/2014/main" id="{55D300A6-9963-3B47-AEB0-E835B0B367F8}"/>
              </a:ext>
            </a:extLst>
          </p:cNvPr>
          <p:cNvSpPr/>
          <p:nvPr/>
        </p:nvSpPr>
        <p:spPr>
          <a:xfrm>
            <a:off x="2709468" y="5743518"/>
            <a:ext cx="804027" cy="6664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AC2F9D-CC18-464A-87C6-CD97BD33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0"/>
    </mc:Choice>
    <mc:Fallback xmlns="">
      <p:transition spd="slow" advTm="1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4A19-AB27-45B9-84B7-8BE0A663B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5" y="416212"/>
            <a:ext cx="10961927" cy="774540"/>
          </a:xfrm>
        </p:spPr>
        <p:txBody>
          <a:bodyPr>
            <a:normAutofit/>
          </a:bodyPr>
          <a:lstStyle/>
          <a:p>
            <a:r>
              <a:rPr lang="en-US" sz="3600" dirty="0"/>
              <a:t>Faculty Home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2045DD-9CFE-8B46-BD1C-90347B15BB0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647700" y="1298477"/>
            <a:ext cx="9959976" cy="5234620"/>
          </a:xfrm>
        </p:spPr>
      </p:pic>
      <p:sp>
        <p:nvSpPr>
          <p:cNvPr id="10" name="Arrow: Right 7">
            <a:extLst>
              <a:ext uri="{FF2B5EF4-FFF2-40B4-BE49-F238E27FC236}">
                <a16:creationId xmlns:a16="http://schemas.microsoft.com/office/drawing/2014/main" id="{42FF4342-8CD9-4142-A312-DFFD9844DF3A}"/>
              </a:ext>
            </a:extLst>
          </p:cNvPr>
          <p:cNvSpPr/>
          <p:nvPr/>
        </p:nvSpPr>
        <p:spPr>
          <a:xfrm rot="5400000">
            <a:off x="9663643" y="5158146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Arrow: Right 7">
            <a:extLst>
              <a:ext uri="{FF2B5EF4-FFF2-40B4-BE49-F238E27FC236}">
                <a16:creationId xmlns:a16="http://schemas.microsoft.com/office/drawing/2014/main" id="{AF2F6942-EAE9-0B42-9612-CD1AA6697230}"/>
              </a:ext>
            </a:extLst>
          </p:cNvPr>
          <p:cNvSpPr/>
          <p:nvPr/>
        </p:nvSpPr>
        <p:spPr>
          <a:xfrm>
            <a:off x="1853143" y="6078597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1BBA15-44D6-374B-8B64-3BD6E095A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5"/>
    </mc:Choice>
    <mc:Fallback xmlns="">
      <p:transition spd="slow" advTm="3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89FB-1747-4B09-B392-FAE99ED1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94" y="1115568"/>
            <a:ext cx="11961611" cy="640080"/>
          </a:xfrm>
        </p:spPr>
        <p:txBody>
          <a:bodyPr>
            <a:noAutofit/>
          </a:bodyPr>
          <a:lstStyle/>
          <a:p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866533-AB29-9A41-AA00-178583B377B5}"/>
              </a:ext>
            </a:extLst>
          </p:cNvPr>
          <p:cNvSpPr txBox="1">
            <a:spLocks/>
          </p:cNvSpPr>
          <p:nvPr/>
        </p:nvSpPr>
        <p:spPr>
          <a:xfrm>
            <a:off x="327437" y="283061"/>
            <a:ext cx="11470116" cy="8322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Student Accommodation Letter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Faculty Notification Letter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C8BBD4-5EAC-4D76-9273-22F7CD481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" y="3038002"/>
            <a:ext cx="11629363" cy="3763144"/>
          </a:xfrm>
          <a:prstGeom prst="rect">
            <a:avLst/>
          </a:prstGeom>
        </p:spPr>
      </p:pic>
      <p:sp>
        <p:nvSpPr>
          <p:cNvPr id="21" name="Arrow: Right 7">
            <a:extLst>
              <a:ext uri="{FF2B5EF4-FFF2-40B4-BE49-F238E27FC236}">
                <a16:creationId xmlns:a16="http://schemas.microsoft.com/office/drawing/2014/main" id="{2ECEBC8D-0D5F-4E13-BF83-996AF83A2B1D}"/>
              </a:ext>
            </a:extLst>
          </p:cNvPr>
          <p:cNvSpPr/>
          <p:nvPr/>
        </p:nvSpPr>
        <p:spPr>
          <a:xfrm>
            <a:off x="36718" y="3275044"/>
            <a:ext cx="483118" cy="3812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Arrow: Right 7">
            <a:extLst>
              <a:ext uri="{FF2B5EF4-FFF2-40B4-BE49-F238E27FC236}">
                <a16:creationId xmlns:a16="http://schemas.microsoft.com/office/drawing/2014/main" id="{6A19D1C8-0D8C-42C3-BA21-133AD9700EDA}"/>
              </a:ext>
            </a:extLst>
          </p:cNvPr>
          <p:cNvSpPr/>
          <p:nvPr/>
        </p:nvSpPr>
        <p:spPr>
          <a:xfrm>
            <a:off x="55304" y="4774659"/>
            <a:ext cx="445945" cy="2898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Arrow: Right 7">
            <a:extLst>
              <a:ext uri="{FF2B5EF4-FFF2-40B4-BE49-F238E27FC236}">
                <a16:creationId xmlns:a16="http://schemas.microsoft.com/office/drawing/2014/main" id="{894EB284-F5A3-4703-921A-3BCA21B459E2}"/>
              </a:ext>
            </a:extLst>
          </p:cNvPr>
          <p:cNvSpPr/>
          <p:nvPr/>
        </p:nvSpPr>
        <p:spPr>
          <a:xfrm rot="8033339">
            <a:off x="1910455" y="5149137"/>
            <a:ext cx="623330" cy="3236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2" name="Audio 3">
            <a:hlinkClick r:id="" action="ppaction://media"/>
            <a:extLst>
              <a:ext uri="{FF2B5EF4-FFF2-40B4-BE49-F238E27FC236}">
                <a16:creationId xmlns:a16="http://schemas.microsoft.com/office/drawing/2014/main" id="{1BCAF096-094A-49EC-96F4-07B5F7AD8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4DFBC0-EB3C-48C2-8EF6-36590CB30AE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D912B-4258-4ADE-8591-57A555156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94" y="1055052"/>
            <a:ext cx="12192000" cy="1996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69BF01-BAA1-4013-AFDF-3C325AE61903}"/>
              </a:ext>
            </a:extLst>
          </p:cNvPr>
          <p:cNvSpPr txBox="1"/>
          <p:nvPr/>
        </p:nvSpPr>
        <p:spPr>
          <a:xfrm>
            <a:off x="8871378" y="4095749"/>
            <a:ext cx="2832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b="1" u="sng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Please check your spam mail and mark emails from AIM as not junk and moved to your inbox.</a:t>
            </a:r>
          </a:p>
        </p:txBody>
      </p:sp>
      <p:sp>
        <p:nvSpPr>
          <p:cNvPr id="17" name="Arrow: Right 7">
            <a:extLst>
              <a:ext uri="{FF2B5EF4-FFF2-40B4-BE49-F238E27FC236}">
                <a16:creationId xmlns:a16="http://schemas.microsoft.com/office/drawing/2014/main" id="{8E9F00C9-8F23-4C4C-AB30-6BA9BF6C2064}"/>
              </a:ext>
            </a:extLst>
          </p:cNvPr>
          <p:cNvSpPr/>
          <p:nvPr/>
        </p:nvSpPr>
        <p:spPr>
          <a:xfrm rot="1986743">
            <a:off x="15774" y="1972427"/>
            <a:ext cx="360799" cy="1650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9"/>
    </mc:Choice>
    <mc:Fallback xmlns="">
      <p:transition spd="slow" advTm="2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6D6951-B61D-4D28-95EC-ECCA7E02543D}"/>
              </a:ext>
            </a:extLst>
          </p:cNvPr>
          <p:cNvSpPr txBox="1">
            <a:spLocks/>
          </p:cNvSpPr>
          <p:nvPr/>
        </p:nvSpPr>
        <p:spPr>
          <a:xfrm>
            <a:off x="2126512" y="2147777"/>
            <a:ext cx="9812094" cy="24750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chemeClr val="bg1"/>
                </a:solidFill>
              </a:rPr>
              <a:t>Alternative Testing Agreements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3CB3F0-523E-5F46-9EBE-FFD54E94D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"/>
    </mc:Choice>
    <mc:Fallback xmlns="">
      <p:transition spd="slow" advTm="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5F70-F6A2-49DA-A32B-52952477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89" y="395792"/>
            <a:ext cx="8761371" cy="640080"/>
          </a:xfrm>
        </p:spPr>
        <p:txBody>
          <a:bodyPr>
            <a:normAutofit/>
          </a:bodyPr>
          <a:lstStyle/>
          <a:p>
            <a:r>
              <a:rPr lang="en-US" sz="3200" dirty="0"/>
              <a:t>Alternative Testing Agreement</a:t>
            </a:r>
          </a:p>
        </p:txBody>
      </p:sp>
      <p:pic>
        <p:nvPicPr>
          <p:cNvPr id="10" name="Content Placeholder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11C780-F69F-E341-B17E-0C078E47E8D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74459" y="1275907"/>
            <a:ext cx="11540252" cy="5186301"/>
          </a:xfrm>
          <a:prstGeom prst="rect">
            <a:avLst/>
          </a:prstGeom>
        </p:spPr>
      </p:pic>
      <p:sp>
        <p:nvSpPr>
          <p:cNvPr id="11" name="Arrow: Right 7">
            <a:extLst>
              <a:ext uri="{FF2B5EF4-FFF2-40B4-BE49-F238E27FC236}">
                <a16:creationId xmlns:a16="http://schemas.microsoft.com/office/drawing/2014/main" id="{64E104F3-647B-5D4E-8B9B-34C9CB464D83}"/>
              </a:ext>
            </a:extLst>
          </p:cNvPr>
          <p:cNvSpPr/>
          <p:nvPr/>
        </p:nvSpPr>
        <p:spPr>
          <a:xfrm rot="10800000">
            <a:off x="1522647" y="2584870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061E087F-357A-1444-8918-0F4531681B8C}"/>
              </a:ext>
            </a:extLst>
          </p:cNvPr>
          <p:cNvSpPr/>
          <p:nvPr/>
        </p:nvSpPr>
        <p:spPr>
          <a:xfrm rot="5400000">
            <a:off x="10793647" y="5086770"/>
            <a:ext cx="776182" cy="45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A346859-070F-9E41-93BD-064F7E203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9"/>
    </mc:Choice>
    <mc:Fallback xmlns="">
      <p:transition spd="slow" advTm="3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</Words>
  <Application>Microsoft Office PowerPoint</Application>
  <PresentationFormat>Widescreen</PresentationFormat>
  <Paragraphs>83</Paragraphs>
  <Slides>29</Slides>
  <Notes>28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Segoe UI Light</vt:lpstr>
      <vt:lpstr>Wingdings</vt:lpstr>
      <vt:lpstr>Office Theme</vt:lpstr>
      <vt:lpstr>Center for Disability Access &amp; Resources </vt:lpstr>
      <vt:lpstr>What is AIM and what can it do for Faculty &amp; Staff?</vt:lpstr>
      <vt:lpstr>CeDAR Website – AIM Tab  www.famu.edu/cedar </vt:lpstr>
      <vt:lpstr>Faculty/Staff – Log in Page</vt:lpstr>
      <vt:lpstr>Instructor Authentication Page</vt:lpstr>
      <vt:lpstr>Faculty Home</vt:lpstr>
      <vt:lpstr>PowerPoint Presentation</vt:lpstr>
      <vt:lpstr>PowerPoint Presentation</vt:lpstr>
      <vt:lpstr>Alternative Testing Agreement</vt:lpstr>
      <vt:lpstr>Alternative Testing Agreement</vt:lpstr>
      <vt:lpstr>Alternative Testing Agreement</vt:lpstr>
      <vt:lpstr>Alternative Testing Agreement - (Continued)</vt:lpstr>
      <vt:lpstr>Alternative Testing Agreement - (Continued)</vt:lpstr>
      <vt:lpstr>Alternative Testing Agreement - (Continued)</vt:lpstr>
      <vt:lpstr>Alternative Testing Agreement - (Continued)</vt:lpstr>
      <vt:lpstr>Alternative Testing Agreement - (Continued)</vt:lpstr>
      <vt:lpstr>PowerPoint Presentation</vt:lpstr>
      <vt:lpstr>Exam Upload </vt:lpstr>
      <vt:lpstr>Exam Upload </vt:lpstr>
      <vt:lpstr>Exam Upload </vt:lpstr>
      <vt:lpstr>Exam Upload </vt:lpstr>
      <vt:lpstr>Exam Submission Confirmation</vt:lpstr>
      <vt:lpstr>Exam Upload</vt:lpstr>
      <vt:lpstr>Exam Download </vt:lpstr>
      <vt:lpstr>Exam Download </vt:lpstr>
      <vt:lpstr>Exam Download </vt:lpstr>
      <vt:lpstr>Exam Download </vt:lpstr>
      <vt:lpstr>Exam Download 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2020-10-01T14:24:23Z</dcterms:created>
  <dcterms:modified xsi:type="dcterms:W3CDTF">2021-01-15T17:42:18Z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