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3" r:id="rId2"/>
    <p:sldId id="265" r:id="rId3"/>
    <p:sldId id="259" r:id="rId4"/>
    <p:sldId id="269" r:id="rId5"/>
    <p:sldId id="268" r:id="rId6"/>
    <p:sldId id="263" r:id="rId7"/>
    <p:sldId id="266" r:id="rId8"/>
    <p:sldId id="274" r:id="rId9"/>
    <p:sldId id="267" r:id="rId10"/>
    <p:sldId id="272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C0C"/>
    <a:srgbClr val="1A5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85" autoAdjust="0"/>
  </p:normalViewPr>
  <p:slideViewPr>
    <p:cSldViewPr snapToGrid="0">
      <p:cViewPr varScale="1">
        <p:scale>
          <a:sx n="72" d="100"/>
          <a:sy n="72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D132E-047B-46D4-B5F6-DB4E18F69BCA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630BA-A39A-4310-BA80-0F9FC0AFE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9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75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9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6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dirty="0">
                <a:solidFill>
                  <a:srgbClr val="FFFFFF"/>
                </a:solidFill>
                <a:effectLst/>
                <a:latin typeface="Raleway" pitchFamily="2" charset="0"/>
              </a:rPr>
              <a:t>Spearheaded by top-tier nonprofits—UNITED NEGRO COLLEGE FUND, THURGOOD MARSHALL COLLEGE FUND and PARTNERSHIP FOR EDUCATION ADVANCEMENT and supported by BLUE MERIDIAN PARTNERS—we are building a new community of practice that allows for knowledge and resource-sharing across institutions to have collective impact. </a:t>
            </a:r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1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1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8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2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630BA-A39A-4310-BA80-0F9FC0AFE2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178F-DC8D-1FBB-1931-DA5FD46B0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308" y="2235200"/>
            <a:ext cx="6359611" cy="2387600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PAGE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5F0B5-E6F0-74B4-578D-9C802365B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08" y="1278967"/>
            <a:ext cx="5544065" cy="8278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4FB70-12DF-27EB-2A00-C0A2B8C980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7308" y="641953"/>
            <a:ext cx="5464175" cy="396875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Day, Year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B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1809-BDD2-6704-2C85-F1AE7FAB3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Info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2E64-BA74-900E-7820-26BE9DA9E1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49283" cy="3790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EBB09F-32A4-F7B9-C1A9-B761789EE9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3013" y="1828800"/>
            <a:ext cx="5868987" cy="3790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ntent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4867E8-7530-2489-E76D-013453313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824" y="1030147"/>
            <a:ext cx="4323225" cy="4340506"/>
          </a:xfrm>
          <a:prstGeom prst="rect">
            <a:avLst/>
          </a:prstGeom>
          <a:solidFill>
            <a:schemeClr val="bg2"/>
          </a:solidFill>
          <a:effectLst>
            <a:outerShdw blurRad="287254" dist="62398" dir="2996437" sx="99048" sy="99048" algn="l" rotWithShape="0">
              <a:prstClr val="black">
                <a:alpha val="31861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9B2FF-0DD3-7ECE-7359-D0B6FBDA3F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91514" y="1284790"/>
            <a:ext cx="5153769" cy="408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52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4867E8-7530-2489-E76D-013453313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824" y="1030147"/>
            <a:ext cx="4323225" cy="4340506"/>
          </a:xfrm>
          <a:prstGeom prst="rect">
            <a:avLst/>
          </a:prstGeom>
          <a:solidFill>
            <a:schemeClr val="bg2"/>
          </a:solidFill>
          <a:effectLst>
            <a:outerShdw blurRad="287254" dist="62398" dir="2996437" sx="99048" sy="99048" algn="l" rotWithShape="0">
              <a:prstClr val="black">
                <a:alpha val="31861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FE95BC8-6D80-89F4-4606-F5CCB396CA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91514" y="1284790"/>
            <a:ext cx="5153769" cy="408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8249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8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3E05E0-1C33-2C2E-7981-D482F49BF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444"/>
            <a:ext cx="12192000" cy="1501117"/>
          </a:xfrm>
        </p:spPr>
        <p:txBody>
          <a:bodyPr>
            <a:noAutofit/>
          </a:bodyPr>
          <a:lstStyle>
            <a:lvl1pPr algn="ctr">
              <a:defRPr sz="10000" b="1" i="0">
                <a:ln>
                  <a:solidFill>
                    <a:srgbClr val="FF6C0C"/>
                  </a:solidFill>
                </a:ln>
                <a:noFill/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STRIKING STATS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AC6944B2-8EE1-57D4-065B-F720E2E80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703" y="3429000"/>
            <a:ext cx="1940314" cy="2173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E9E733B8-DEF7-9CBF-FD7B-0D90F041C5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8873" y="3429000"/>
            <a:ext cx="1940314" cy="2173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E8B2D-2E51-C07A-75C3-D3634D0BA5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0536" y="2551950"/>
            <a:ext cx="152400" cy="193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1EEBB-D0A6-E1E4-D91F-17198987C6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4314" y="2551950"/>
            <a:ext cx="152400" cy="1930400"/>
          </a:xfrm>
          <a:prstGeom prst="rect">
            <a:avLst/>
          </a:prstGeom>
        </p:spPr>
      </p:pic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6690ECCC-13C0-916C-A4B5-7259FB236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2653" y="3429000"/>
            <a:ext cx="1940314" cy="2173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89DA53-FF59-1303-9F58-484B8D988F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6607" y="2551950"/>
            <a:ext cx="152400" cy="1930400"/>
          </a:xfrm>
          <a:prstGeom prst="rect">
            <a:avLst/>
          </a:prstGeom>
        </p:spPr>
      </p:pic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9E63E768-1161-F3F8-E712-EE8E57A2FC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4378" y="3429000"/>
            <a:ext cx="1940314" cy="2173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B0B09308-5A3E-7BDF-043F-9A792EC849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6703" y="2386361"/>
            <a:ext cx="1940314" cy="88094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7200"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69C5C1F2-4F5E-08D2-4971-604521F0C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8869" y="2386361"/>
            <a:ext cx="1940314" cy="88094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7200"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00C53AAA-E1AE-12D0-9B0B-3A38B3F606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2649" y="2386361"/>
            <a:ext cx="1940314" cy="88094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7200"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B3038848-C65C-AA36-DBE1-0AAE65CAD8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4373" y="2386361"/>
            <a:ext cx="1940314" cy="88094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7200"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76580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3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1A24B-017B-1EB3-E72C-905060FCABB1}"/>
              </a:ext>
            </a:extLst>
          </p:cNvPr>
          <p:cNvCxnSpPr>
            <a:cxnSpLocks/>
          </p:cNvCxnSpPr>
          <p:nvPr userDrawn="1"/>
        </p:nvCxnSpPr>
        <p:spPr>
          <a:xfrm>
            <a:off x="971550" y="2754775"/>
            <a:ext cx="2454556" cy="0"/>
          </a:xfrm>
          <a:prstGeom prst="line">
            <a:avLst/>
          </a:prstGeom>
          <a:ln w="25400">
            <a:solidFill>
              <a:srgbClr val="1A5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AC78B5-E86E-65BE-5386-5033091326FD}"/>
              </a:ext>
            </a:extLst>
          </p:cNvPr>
          <p:cNvCxnSpPr>
            <a:cxnSpLocks/>
          </p:cNvCxnSpPr>
          <p:nvPr userDrawn="1"/>
        </p:nvCxnSpPr>
        <p:spPr>
          <a:xfrm>
            <a:off x="3842072" y="2754775"/>
            <a:ext cx="2454556" cy="0"/>
          </a:xfrm>
          <a:prstGeom prst="line">
            <a:avLst/>
          </a:prstGeom>
          <a:ln w="25400">
            <a:solidFill>
              <a:srgbClr val="1A5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69EDA3-FFBA-9A14-D7AA-9A69B0644C1E}"/>
              </a:ext>
            </a:extLst>
          </p:cNvPr>
          <p:cNvCxnSpPr>
            <a:cxnSpLocks/>
          </p:cNvCxnSpPr>
          <p:nvPr userDrawn="1"/>
        </p:nvCxnSpPr>
        <p:spPr>
          <a:xfrm>
            <a:off x="6747318" y="2754775"/>
            <a:ext cx="2454556" cy="0"/>
          </a:xfrm>
          <a:prstGeom prst="line">
            <a:avLst/>
          </a:prstGeom>
          <a:ln w="25400">
            <a:solidFill>
              <a:srgbClr val="1A5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48E1FC4-3EA9-581E-5101-AA7E0F41A7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8100" y="3022281"/>
            <a:ext cx="2447925" cy="2173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AE36915-B21C-FDCA-56BF-13D2F616BD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085" y="3022281"/>
            <a:ext cx="2447925" cy="2173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A7F04316-4182-783F-2B86-AB877D16D5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569" y="3022281"/>
            <a:ext cx="2447925" cy="2173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0C73DB-4D3F-7672-B4BA-95BA0DCC0A0B}"/>
              </a:ext>
            </a:extLst>
          </p:cNvPr>
          <p:cNvSpPr/>
          <p:nvPr userDrawn="1"/>
        </p:nvSpPr>
        <p:spPr>
          <a:xfrm>
            <a:off x="957442" y="1287643"/>
            <a:ext cx="1220242" cy="1220242"/>
          </a:xfrm>
          <a:prstGeom prst="ellipse">
            <a:avLst/>
          </a:prstGeom>
          <a:solidFill>
            <a:srgbClr val="FF6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C1AE2E4A-80C9-85A4-5242-81081EBCA7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538" y="1603378"/>
            <a:ext cx="1126050" cy="657616"/>
          </a:xfrm>
        </p:spPr>
        <p:txBody>
          <a:bodyPr>
            <a:noAutofit/>
          </a:bodyPr>
          <a:lstStyle>
            <a:lvl1pPr marL="0" indent="0" algn="ctr">
              <a:lnSpc>
                <a:spcPts val="1280"/>
              </a:lnSpc>
              <a:spcBef>
                <a:spcPts val="400"/>
              </a:spcBef>
              <a:buFontTx/>
              <a:buNone/>
              <a:defRPr sz="1400"/>
            </a:lvl1pPr>
          </a:lstStyle>
          <a:p>
            <a:pPr lvl="0"/>
            <a:r>
              <a:rPr lang="en-US"/>
              <a:t>Place icon </a:t>
            </a:r>
            <a:br>
              <a:rPr lang="en-US"/>
            </a:br>
            <a:r>
              <a:rPr lang="en-US"/>
              <a:t>here and </a:t>
            </a:r>
            <a:br>
              <a:rPr lang="en-US"/>
            </a:br>
            <a:r>
              <a:rPr lang="en-US"/>
              <a:t>delete text</a:t>
            </a:r>
          </a:p>
          <a:p>
            <a:pPr lvl="0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63FE775-B62A-CE03-18C6-2D0127AC1AB1}"/>
              </a:ext>
            </a:extLst>
          </p:cNvPr>
          <p:cNvSpPr/>
          <p:nvPr userDrawn="1"/>
        </p:nvSpPr>
        <p:spPr>
          <a:xfrm>
            <a:off x="3834457" y="1287643"/>
            <a:ext cx="1220242" cy="1220242"/>
          </a:xfrm>
          <a:prstGeom prst="ellipse">
            <a:avLst/>
          </a:prstGeom>
          <a:solidFill>
            <a:srgbClr val="FF6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 Placeholder 44">
            <a:extLst>
              <a:ext uri="{FF2B5EF4-FFF2-40B4-BE49-F238E27FC236}">
                <a16:creationId xmlns:a16="http://schemas.microsoft.com/office/drawing/2014/main" id="{A414E589-52A7-B707-5C20-6D8A6E56B3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1553" y="1603378"/>
            <a:ext cx="1126050" cy="657616"/>
          </a:xfrm>
        </p:spPr>
        <p:txBody>
          <a:bodyPr>
            <a:noAutofit/>
          </a:bodyPr>
          <a:lstStyle>
            <a:lvl1pPr marL="0" indent="0" algn="ctr">
              <a:lnSpc>
                <a:spcPts val="1280"/>
              </a:lnSpc>
              <a:spcBef>
                <a:spcPts val="400"/>
              </a:spcBef>
              <a:buFontTx/>
              <a:buNone/>
              <a:defRPr sz="1400"/>
            </a:lvl1pPr>
          </a:lstStyle>
          <a:p>
            <a:pPr lvl="0"/>
            <a:r>
              <a:rPr lang="en-US"/>
              <a:t>Place icon </a:t>
            </a:r>
            <a:br>
              <a:rPr lang="en-US"/>
            </a:br>
            <a:r>
              <a:rPr lang="en-US"/>
              <a:t>here and </a:t>
            </a:r>
            <a:br>
              <a:rPr lang="en-US"/>
            </a:br>
            <a:r>
              <a:rPr lang="en-US"/>
              <a:t>delete text</a:t>
            </a:r>
          </a:p>
          <a:p>
            <a:pPr lvl="0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AEBDF78-63ED-5AD9-C562-8B4A7BD34691}"/>
              </a:ext>
            </a:extLst>
          </p:cNvPr>
          <p:cNvSpPr/>
          <p:nvPr userDrawn="1"/>
        </p:nvSpPr>
        <p:spPr>
          <a:xfrm>
            <a:off x="6756076" y="1287643"/>
            <a:ext cx="1220242" cy="1220242"/>
          </a:xfrm>
          <a:prstGeom prst="ellipse">
            <a:avLst/>
          </a:prstGeom>
          <a:solidFill>
            <a:srgbClr val="FF6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44">
            <a:extLst>
              <a:ext uri="{FF2B5EF4-FFF2-40B4-BE49-F238E27FC236}">
                <a16:creationId xmlns:a16="http://schemas.microsoft.com/office/drawing/2014/main" id="{09ABC31A-92EB-8132-6873-12C8ECD3A4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3172" y="1603378"/>
            <a:ext cx="1126050" cy="657616"/>
          </a:xfrm>
        </p:spPr>
        <p:txBody>
          <a:bodyPr>
            <a:noAutofit/>
          </a:bodyPr>
          <a:lstStyle>
            <a:lvl1pPr marL="0" indent="0" algn="ctr">
              <a:lnSpc>
                <a:spcPts val="1280"/>
              </a:lnSpc>
              <a:spcBef>
                <a:spcPts val="400"/>
              </a:spcBef>
              <a:buFontTx/>
              <a:buNone/>
              <a:defRPr sz="1400"/>
            </a:lvl1pPr>
          </a:lstStyle>
          <a:p>
            <a:pPr lvl="0"/>
            <a:r>
              <a:rPr lang="en-US"/>
              <a:t>Place icon </a:t>
            </a:r>
            <a:br>
              <a:rPr lang="en-US"/>
            </a:br>
            <a:r>
              <a:rPr lang="en-US"/>
              <a:t>here and </a:t>
            </a:r>
            <a:br>
              <a:rPr lang="en-US"/>
            </a:br>
            <a:r>
              <a:rPr lang="en-US"/>
              <a:t>delete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8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4BA47B2D-AC5D-AEC5-9A20-89C1EF51A8B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071688" y="1227138"/>
            <a:ext cx="8056562" cy="4397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178F-DC8D-1FBB-1931-DA5FD46B0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308" y="2235200"/>
            <a:ext cx="6359611" cy="2387600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FF6C0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PAGE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5F0B5-E6F0-74B4-578D-9C802365B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08" y="1278967"/>
            <a:ext cx="5544065" cy="8278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>
                <a:solidFill>
                  <a:srgbClr val="1A56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CB40166-72B8-5F1A-3E39-83A1963B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7308" y="651892"/>
            <a:ext cx="5464175" cy="396875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Day, Year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1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27DB-23E1-1221-70E2-6D8FD3D57D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6443" y="728430"/>
            <a:ext cx="598820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Section Break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2044-A2F6-5FAD-9DE2-65C68DA4CE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16442" y="3608155"/>
            <a:ext cx="5988206" cy="10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27DB-23E1-1221-70E2-6D8FD3D57D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6443" y="728430"/>
            <a:ext cx="598820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Section Break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2044-A2F6-5FAD-9DE2-65C68DA4CE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16442" y="3608155"/>
            <a:ext cx="5988206" cy="10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27DB-23E1-1221-70E2-6D8FD3D57D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6443" y="728430"/>
            <a:ext cx="598820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Section Break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2044-A2F6-5FAD-9DE2-65C68DA4CE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16442" y="3608155"/>
            <a:ext cx="5988206" cy="10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4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27DB-23E1-1221-70E2-6D8FD3D57D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6443" y="728430"/>
            <a:ext cx="598820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Section Break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2044-A2F6-5FAD-9DE2-65C68DA4CE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16442" y="3608155"/>
            <a:ext cx="5988206" cy="10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27DB-23E1-1221-70E2-6D8FD3D57D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31" y="728430"/>
            <a:ext cx="598820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Section Break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2044-A2F6-5FAD-9DE2-65C68DA4CE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76330" y="3608155"/>
            <a:ext cx="5988206" cy="10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4867E8-7530-2489-E76D-013453313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28663"/>
            <a:ext cx="5226050" cy="5483225"/>
          </a:xfrm>
          <a:prstGeom prst="rect">
            <a:avLst/>
          </a:prstGeom>
          <a:solidFill>
            <a:schemeClr val="bg2"/>
          </a:solidFill>
          <a:effectLst>
            <a:outerShdw blurRad="287254" dist="39922" dir="5576463" sx="100833" sy="100833" algn="l" rotWithShape="0">
              <a:prstClr val="black">
                <a:alpha val="31861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2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27DB-23E1-1221-70E2-6D8FD3D57D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31" y="728430"/>
            <a:ext cx="598820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Section Break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2044-A2F6-5FAD-9DE2-65C68DA4CE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76330" y="3608155"/>
            <a:ext cx="5988206" cy="10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4867E8-7530-2489-E76D-013453313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28663"/>
            <a:ext cx="5226050" cy="5483225"/>
          </a:xfrm>
          <a:prstGeom prst="rect">
            <a:avLst/>
          </a:prstGeom>
          <a:solidFill>
            <a:schemeClr val="bg2"/>
          </a:solidFill>
          <a:effectLst>
            <a:outerShdw blurRad="287254" dist="39922" dir="5576463" sx="100833" sy="100833" algn="l" rotWithShape="0">
              <a:prstClr val="black">
                <a:alpha val="31861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1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A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1809-BDD2-6704-2C85-F1AE7FAB3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1A563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Info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2E64-BA74-900E-7820-26BE9DA9E1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49283" cy="3790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EBB09F-32A4-F7B9-C1A9-B761789EE9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3013" y="1828800"/>
            <a:ext cx="5868987" cy="3790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7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112F3-FC61-5E30-9FEC-AF78F3B3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87A08-0195-8255-F0EA-ACB933787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71343-6A6D-5B72-6437-0E8D5C83F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CBFD6-7611-7847-BDF8-88B792FAE0C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775A-F91F-5215-F11D-92CF78822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9D516-7637-1159-85D5-921BFA3C9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3DB56-B577-BC4D-9550-4E87B64CC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1" r:id="rId7"/>
    <p:sldLayoutId id="2147483660" r:id="rId8"/>
    <p:sldLayoutId id="2147483650" r:id="rId9"/>
    <p:sldLayoutId id="2147483661" r:id="rId10"/>
    <p:sldLayoutId id="2147483667" r:id="rId11"/>
    <p:sldLayoutId id="2147483668" r:id="rId12"/>
    <p:sldLayoutId id="2147483655" r:id="rId13"/>
    <p:sldLayoutId id="2147483671" r:id="rId14"/>
    <p:sldLayoutId id="2147483670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7F41-52BF-96FB-E186-AF52500058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Enrollment Planning (SEP)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FBB52-A73C-480F-8CD7-ED8F89CD43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HBCU Transformation Project Initiative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29E65-4738-8EFE-1F4E-D6CE4A2B7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October 18, 2024</a:t>
            </a:r>
          </a:p>
        </p:txBody>
      </p:sp>
    </p:spTree>
    <p:extLst>
      <p:ext uri="{BB962C8B-B14F-4D97-AF65-F5344CB8AC3E}">
        <p14:creationId xmlns:p14="http://schemas.microsoft.com/office/powerpoint/2010/main" val="332552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C76F33-8773-1D10-AAF7-424BC8A4768E}"/>
              </a:ext>
            </a:extLst>
          </p:cNvPr>
          <p:cNvSpPr txBox="1"/>
          <p:nvPr/>
        </p:nvSpPr>
        <p:spPr>
          <a:xfrm>
            <a:off x="2101755" y="1413063"/>
            <a:ext cx="79702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Dr. Donald Palm,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Executive VP/COO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i="0" dirty="0">
                <a:latin typeface="Arial" panose="020B0604020202020204" pitchFamily="34" charset="0"/>
                <a:cs typeface="Arial" panose="020B0604020202020204" pitchFamily="34" charset="0"/>
              </a:rPr>
              <a:t>Dr. Allyson Watson, 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VP AA/Provost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Dr. Sonya Stephens,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AVP COO &amp; SPAIE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i="0" dirty="0">
                <a:latin typeface="Arial" panose="020B0604020202020204" pitchFamily="34" charset="0"/>
                <a:cs typeface="Arial" panose="020B0604020202020204" pitchFamily="34" charset="0"/>
              </a:rPr>
              <a:t>Dr. Lewis Johnson, 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Associate Provost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Dr. Jennifer Collins,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Associate Provost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i="0" dirty="0">
                <a:latin typeface="Arial" panose="020B0604020202020204" pitchFamily="34" charset="0"/>
                <a:cs typeface="Arial" panose="020B0604020202020204" pitchFamily="34" charset="0"/>
              </a:rPr>
              <a:t>Dr. Juan Alexander,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AVP Student Affairs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i="0" dirty="0">
                <a:latin typeface="Arial" panose="020B0604020202020204" pitchFamily="34" charset="0"/>
                <a:cs typeface="Arial" panose="020B0604020202020204" pitchFamily="34" charset="0"/>
              </a:rPr>
              <a:t>Byron Greene, 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HBCU Transformation 			       Officer</a:t>
            </a:r>
          </a:p>
        </p:txBody>
      </p:sp>
    </p:spTree>
    <p:extLst>
      <p:ext uri="{BB962C8B-B14F-4D97-AF65-F5344CB8AC3E}">
        <p14:creationId xmlns:p14="http://schemas.microsoft.com/office/powerpoint/2010/main" val="97535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everal hands raised and ready to answer a question">
            <a:extLst>
              <a:ext uri="{FF2B5EF4-FFF2-40B4-BE49-F238E27FC236}">
                <a16:creationId xmlns:a16="http://schemas.microsoft.com/office/drawing/2014/main" id="{B71D8156-D141-EB53-FEE1-A75EB66173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15" r="-1" b="12593"/>
          <a:stretch/>
        </p:blipFill>
        <p:spPr>
          <a:xfrm>
            <a:off x="-24254" y="13386"/>
            <a:ext cx="1218895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37" y="875758"/>
            <a:ext cx="5219885" cy="51095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86" y="673591"/>
            <a:ext cx="5565913" cy="54154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34" y="1041621"/>
            <a:ext cx="4953365" cy="480152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BD93E-A909-82A2-9F1D-D6ECD1C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220" y="1855629"/>
            <a:ext cx="4181444" cy="968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+mj-cs"/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5A883-46F6-425D-CA8F-5C8791A3A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710" y="3154335"/>
            <a:ext cx="4771412" cy="81630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attending. We look forward to working with you on this initiative!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D96B1E-EE69-4729-10C5-3A9ACCB0B26A}"/>
              </a:ext>
            </a:extLst>
          </p:cNvPr>
          <p:cNvCxnSpPr/>
          <p:nvPr/>
        </p:nvCxnSpPr>
        <p:spPr>
          <a:xfrm>
            <a:off x="1345378" y="2933414"/>
            <a:ext cx="4279127" cy="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48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D8F2F-3E4A-9544-CDAC-36E84980D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358" y="844895"/>
            <a:ext cx="4795012" cy="3573516"/>
          </a:xfrm>
          <a:effectLst/>
        </p:spPr>
        <p:txBody>
          <a:bodyPr vert="horz" lIns="91440" tIns="45720" rIns="91440" bIns="45720" rtlCol="0" anchor="b">
            <a:normAutofit/>
            <a:scene3d>
              <a:camera prst="isometricOffAxis1Right"/>
              <a:lightRig rig="twoPt" dir="t"/>
            </a:scene3d>
          </a:bodyPr>
          <a:lstStyle/>
          <a:p>
            <a:pPr algn="ctr"/>
            <a:r>
              <a:rPr lang="en-US" sz="4900" kern="1200" dirty="0">
                <a:solidFill>
                  <a:schemeClr val="tx1"/>
                </a:solidFill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lumMod val="50000"/>
                      <a:lumOff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Office</a:t>
            </a:r>
            <a:r>
              <a:rPr lang="en-US" sz="5600" kern="1200" dirty="0">
                <a:solidFill>
                  <a:schemeClr val="tx1"/>
                </a:solidFill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lumMod val="50000"/>
                      <a:lumOff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sz="5600" kern="1200" dirty="0">
                <a:solidFill>
                  <a:schemeClr val="tx1"/>
                </a:solidFill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lumMod val="50000"/>
                      <a:lumOff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lumMod val="50000"/>
                      <a:lumOff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of the </a:t>
            </a:r>
            <a:br>
              <a:rPr lang="en-US" sz="5600" kern="1200" dirty="0">
                <a:solidFill>
                  <a:schemeClr val="tx1"/>
                </a:solidFill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lumMod val="50000"/>
                      <a:lumOff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8000" kern="1200" dirty="0">
                <a:solidFill>
                  <a:schemeClr val="tx1"/>
                </a:solidFill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  <a:outerShdw blurRad="60007" dist="310007" dir="7680000" sy="30000" kx="1300200" algn="ctr" rotWithShape="0">
                    <a:schemeClr val="tx1">
                      <a:lumMod val="50000"/>
                      <a:lumOff val="50000"/>
                      <a:alpha val="32000"/>
                    </a:schemeClr>
                  </a:outerShdw>
                </a:effectLst>
                <a:latin typeface="Gill Sans MT Condensed" panose="020B0506020104020203" pitchFamily="34" charset="0"/>
                <a:cs typeface="+mj-cs"/>
              </a:rPr>
              <a:t>Chief Operating Officer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close-up of a gears&#10;&#10;Description automatically generated">
            <a:extLst>
              <a:ext uri="{FF2B5EF4-FFF2-40B4-BE49-F238E27FC236}">
                <a16:creationId xmlns:a16="http://schemas.microsoft.com/office/drawing/2014/main" id="{245988C5-7304-3FCC-7F4A-C80732201E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55" b="1555"/>
          <a:stretch>
            <a:fillRect/>
          </a:stretch>
        </p:blipFill>
        <p:spPr>
          <a:xfrm>
            <a:off x="4654296" y="1082289"/>
            <a:ext cx="7214616" cy="4665990"/>
          </a:xfrm>
          <a:prstGeom prst="rect">
            <a:avLst/>
          </a:prstGeom>
          <a:effectLst>
            <a:outerShdw blurRad="254000" dist="1143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0440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HBCU Transformation Project">
            <a:extLst>
              <a:ext uri="{FF2B5EF4-FFF2-40B4-BE49-F238E27FC236}">
                <a16:creationId xmlns:a16="http://schemas.microsoft.com/office/drawing/2014/main" id="{F7003D81-A557-2944-AD00-36E77B77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577405"/>
            <a:ext cx="11658600" cy="42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0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Partnership for Education Advancement ...">
            <a:extLst>
              <a:ext uri="{FF2B5EF4-FFF2-40B4-BE49-F238E27FC236}">
                <a16:creationId xmlns:a16="http://schemas.microsoft.com/office/drawing/2014/main" id="{C412FF6E-0934-E5D7-3BBC-0AE58DC8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438045"/>
            <a:ext cx="6278851" cy="20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Thurgood Marshall College Fund (TMCF ...">
            <a:extLst>
              <a:ext uri="{FF2B5EF4-FFF2-40B4-BE49-F238E27FC236}">
                <a16:creationId xmlns:a16="http://schemas.microsoft.com/office/drawing/2014/main" id="{012109CA-3E81-9F6C-D8E4-7350B354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5485" y="321735"/>
            <a:ext cx="2249645" cy="32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United Negro College Fund (UNCF ...">
            <a:extLst>
              <a:ext uri="{FF2B5EF4-FFF2-40B4-BE49-F238E27FC236}">
                <a16:creationId xmlns:a16="http://schemas.microsoft.com/office/drawing/2014/main" id="{AEA97FCC-E717-7CE1-88B8-D67D2723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1896" y="4267009"/>
            <a:ext cx="3276560" cy="21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ur Approach - Blue Meridian Partners">
            <a:extLst>
              <a:ext uri="{FF2B5EF4-FFF2-40B4-BE49-F238E27FC236}">
                <a16:creationId xmlns:a16="http://schemas.microsoft.com/office/drawing/2014/main" id="{FE0E62BA-B68D-6638-A44E-16EB8E3B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75"/>
            <a:ext cx="7566298" cy="41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8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zzle pieces of hexagons&#10;&#10;Description automatically generated">
            <a:extLst>
              <a:ext uri="{FF2B5EF4-FFF2-40B4-BE49-F238E27FC236}">
                <a16:creationId xmlns:a16="http://schemas.microsoft.com/office/drawing/2014/main" id="{35F31D4B-C513-1A2E-6E30-163BF9A14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814" y="1"/>
            <a:ext cx="939981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BA9C9-98C3-63FE-60CC-B14CCDA3AD5E}"/>
              </a:ext>
            </a:extLst>
          </p:cNvPr>
          <p:cNvSpPr txBox="1"/>
          <p:nvPr/>
        </p:nvSpPr>
        <p:spPr>
          <a:xfrm>
            <a:off x="5077383" y="1307764"/>
            <a:ext cx="2089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561BD-9EE0-9A77-E83C-744CCB71A283}"/>
              </a:ext>
            </a:extLst>
          </p:cNvPr>
          <p:cNvSpPr txBox="1"/>
          <p:nvPr/>
        </p:nvSpPr>
        <p:spPr>
          <a:xfrm>
            <a:off x="3184071" y="4026742"/>
            <a:ext cx="2667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and Recruitment</a:t>
            </a:r>
            <a:endParaRPr lang="en-US" sz="3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1C2DA6-ED7F-4B4F-83A5-244146040BEE}"/>
              </a:ext>
            </a:extLst>
          </p:cNvPr>
          <p:cNvSpPr txBox="1"/>
          <p:nvPr/>
        </p:nvSpPr>
        <p:spPr>
          <a:xfrm>
            <a:off x="8044545" y="1257774"/>
            <a:ext cx="2517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Academic Programs</a:t>
            </a:r>
            <a:endParaRPr lang="en-US" sz="3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62F40D-38F1-F965-0CAC-4286A01E0391}"/>
              </a:ext>
            </a:extLst>
          </p:cNvPr>
          <p:cNvSpPr txBox="1"/>
          <p:nvPr/>
        </p:nvSpPr>
        <p:spPr>
          <a:xfrm>
            <a:off x="9238180" y="4237885"/>
            <a:ext cx="30076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Programs</a:t>
            </a:r>
            <a:endParaRPr lang="en-US" sz="3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3ECF2E-B955-21B1-6D15-736AB0160222}"/>
              </a:ext>
            </a:extLst>
          </p:cNvPr>
          <p:cNvSpPr txBox="1"/>
          <p:nvPr/>
        </p:nvSpPr>
        <p:spPr>
          <a:xfrm>
            <a:off x="6353178" y="3973797"/>
            <a:ext cx="2517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Aid</a:t>
            </a:r>
            <a:endParaRPr lang="en-US" sz="3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ntact Ruffalo Noel Levitz">
            <a:extLst>
              <a:ext uri="{FF2B5EF4-FFF2-40B4-BE49-F238E27FC236}">
                <a16:creationId xmlns:a16="http://schemas.microsoft.com/office/drawing/2014/main" id="{6CC1BBA2-969C-AE9E-3F51-E06CF4D3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" y="410969"/>
            <a:ext cx="3505580" cy="30180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86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6767-40C3-2599-944E-24E99165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31" y="1663700"/>
            <a:ext cx="5988206" cy="1917467"/>
          </a:xfrm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/>
              <a:t>Current Action Plans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97F70-7119-849A-B31A-55E005AA20D2}"/>
              </a:ext>
            </a:extLst>
          </p:cNvPr>
          <p:cNvSpPr/>
          <p:nvPr/>
        </p:nvSpPr>
        <p:spPr>
          <a:xfrm>
            <a:off x="0" y="728430"/>
            <a:ext cx="5346700" cy="5405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DDC0D-EFC9-D788-F926-4B77A297FB52}"/>
              </a:ext>
            </a:extLst>
          </p:cNvPr>
          <p:cNvSpPr txBox="1"/>
          <p:nvPr/>
        </p:nvSpPr>
        <p:spPr>
          <a:xfrm>
            <a:off x="32614" y="1012954"/>
            <a:ext cx="5743717" cy="4832092"/>
          </a:xfrm>
          <a:prstGeom prst="rect">
            <a:avLst/>
          </a:prstGeom>
          <a:noFill/>
          <a:effectLst/>
          <a:scene3d>
            <a:camera prst="perspectiveRight"/>
            <a:lightRig rig="threePt" dir="t"/>
          </a:scene3d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 Advising and Success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 Student Experience and Success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Graduate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415170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3E17-F6C2-3835-A936-BB0492BF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Round of Action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081C6-5D50-E8AF-A868-16B9A2BE7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6" y="832514"/>
            <a:ext cx="9007522" cy="6025486"/>
          </a:xfrm>
          <a:effectLst/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Onboarding/Recruitment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Communications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Professional and Leadership Development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Picture Placeholder 4" descr="Twisted Light Bulb Lamp">
                <a:extLst>
                  <a:ext uri="{FF2B5EF4-FFF2-40B4-BE49-F238E27FC236}">
                    <a16:creationId xmlns:a16="http://schemas.microsoft.com/office/drawing/2014/main" id="{740D3D21-9767-2B54-5BCD-00EC21858517}"/>
                  </a:ext>
                </a:extLst>
              </p:cNvPr>
              <p:cNvGraphicFramePr>
                <a:graphicFrameLocks noGrp="1"/>
              </p:cNvGraphicFramePr>
              <p:nvPr>
                <p:ph type="pic" sz="quarter" idx="10"/>
                <p:extLst>
                  <p:ext uri="{D42A27DB-BD31-4B8C-83A1-F6EECF244321}">
                    <p14:modId xmlns:p14="http://schemas.microsoft.com/office/powerpoint/2010/main" val="2190942379"/>
                  </p:ext>
                </p:extLst>
              </p:nvPr>
            </p:nvGraphicFramePr>
            <p:xfrm>
              <a:off x="9173429" y="2087465"/>
              <a:ext cx="1285754" cy="317201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85754" cy="3172019"/>
                    </a:xfrm>
                    <a:prstGeom prst="rect">
                      <a:avLst/>
                    </a:prstGeom>
                  </am3d:spPr>
                  <am3d:camera>
                    <am3d:pos x="0" y="0" z="534435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21054" d="1000000"/>
                    <am3d:preTrans dx="-281" dy="-18000000" dz="5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5981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Picture Placeholder 4" descr="Twisted Light Bulb Lamp">
                <a:extLst>
                  <a:ext uri="{FF2B5EF4-FFF2-40B4-BE49-F238E27FC236}">
                    <a16:creationId xmlns:a16="http://schemas.microsoft.com/office/drawing/2014/main" id="{740D3D21-9767-2B54-5BCD-00EC218585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73429" y="2087465"/>
                <a:ext cx="1285754" cy="31720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654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halkboard with white text&#10;&#10;Description automatically generated">
            <a:extLst>
              <a:ext uri="{FF2B5EF4-FFF2-40B4-BE49-F238E27FC236}">
                <a16:creationId xmlns:a16="http://schemas.microsoft.com/office/drawing/2014/main" id="{DFC8D705-1B61-8B71-BBD1-5B38EE1A9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r="14877"/>
          <a:stretch>
            <a:fillRect/>
          </a:stretch>
        </p:blipFill>
        <p:spPr>
          <a:xfrm>
            <a:off x="761999" y="1030147"/>
            <a:ext cx="5637514" cy="4340506"/>
          </a:xfrm>
          <a:solidFill>
            <a:schemeClr val="bg1"/>
          </a:solidFill>
          <a:effectLst>
            <a:outerShdw blurRad="50800" dist="177800" dir="10800000" algn="r" rotWithShape="0">
              <a:prstClr val="black">
                <a:alpha val="19000"/>
              </a:prstClr>
            </a:outerShdw>
            <a:softEdge rad="127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A6240-64BC-8261-DCBD-2F59BE5F2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800" y="1258746"/>
            <a:ext cx="6159500" cy="4340507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Content knowledge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University-wide system knowledge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Work ethic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Administrative experience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Staff experience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Student experience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Collegial and easy to work with</a:t>
            </a:r>
          </a:p>
        </p:txBody>
      </p:sp>
    </p:spTree>
    <p:extLst>
      <p:ext uri="{BB962C8B-B14F-4D97-AF65-F5344CB8AC3E}">
        <p14:creationId xmlns:p14="http://schemas.microsoft.com/office/powerpoint/2010/main" val="314298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A6240-64BC-8261-DCBD-2F59BE5F2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219" y="306554"/>
            <a:ext cx="6670912" cy="6383999"/>
          </a:xfrm>
        </p:spPr>
        <p:txBody>
          <a:bodyPr>
            <a:noAutofit/>
            <a:scene3d>
              <a:camera prst="perspectiveRelaxedModerately"/>
              <a:lightRig rig="threePt" dir="t"/>
            </a:scene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/>
              <a:t>Attend Work Sessions</a:t>
            </a:r>
          </a:p>
          <a:p>
            <a:pPr marL="1257300" lvl="1" indent="-571500">
              <a:buFont typeface="Wingdings" panose="05000000000000000000" pitchFamily="2" charset="2"/>
              <a:buChar char="v"/>
            </a:pPr>
            <a:r>
              <a:rPr lang="en-US" sz="3600" dirty="0"/>
              <a:t>Tuesday (October 22)</a:t>
            </a:r>
          </a:p>
          <a:p>
            <a:pPr marL="1257300" lvl="1" indent="-571500">
              <a:buFont typeface="Wingdings" panose="05000000000000000000" pitchFamily="2" charset="2"/>
              <a:buChar char="v"/>
            </a:pPr>
            <a:r>
              <a:rPr lang="en-US" sz="4000" b="1" dirty="0"/>
              <a:t>Wednesday (Oct 23)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/>
              <a:t>Think about how to improve your action plan area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/>
              <a:t>What data is needed to justify the steps in the action plan?</a:t>
            </a:r>
          </a:p>
        </p:txBody>
      </p:sp>
      <p:pic>
        <p:nvPicPr>
          <p:cNvPr id="13" name="Picture Placeholder 12" descr="A stopwatch on a chalkboard&#10;&#10;Description automatically generated">
            <a:extLst>
              <a:ext uri="{FF2B5EF4-FFF2-40B4-BE49-F238E27FC236}">
                <a16:creationId xmlns:a16="http://schemas.microsoft.com/office/drawing/2014/main" id="{C0331FCB-0B7B-E85B-F4CD-90BC2EEB4B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765" r="16765"/>
          <a:stretch>
            <a:fillRect/>
          </a:stretch>
        </p:blipFill>
        <p:spPr>
          <a:xfrm>
            <a:off x="266700" y="276107"/>
            <a:ext cx="4884008" cy="4111907"/>
          </a:xfrm>
        </p:spPr>
      </p:pic>
    </p:spTree>
    <p:extLst>
      <p:ext uri="{BB962C8B-B14F-4D97-AF65-F5344CB8AC3E}">
        <p14:creationId xmlns:p14="http://schemas.microsoft.com/office/powerpoint/2010/main" val="1280390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7200" b="1" i="0" dirty="0" smtClean="0">
            <a:solidFill>
              <a:srgbClr val="FF6C0C"/>
            </a:solidFill>
            <a:latin typeface="Arial Black" panose="020B0604020202020204" pitchFamily="34" charset="0"/>
            <a:cs typeface="Arial Black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262</Words>
  <Application>Microsoft Office PowerPoint</Application>
  <PresentationFormat>Widescreen</PresentationFormat>
  <Paragraphs>60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Meiryo</vt:lpstr>
      <vt:lpstr>Arial</vt:lpstr>
      <vt:lpstr>Arial Black</vt:lpstr>
      <vt:lpstr>Calibri</vt:lpstr>
      <vt:lpstr>Courier New</vt:lpstr>
      <vt:lpstr>Gill Sans MT Condensed</vt:lpstr>
      <vt:lpstr>Raleway</vt:lpstr>
      <vt:lpstr>Wingdings</vt:lpstr>
      <vt:lpstr>Office Theme</vt:lpstr>
      <vt:lpstr>Strategic Enrollment Planning (SEP)</vt:lpstr>
      <vt:lpstr>Office  of the  Chief Operating Officer</vt:lpstr>
      <vt:lpstr>PowerPoint Presentation</vt:lpstr>
      <vt:lpstr>PowerPoint Presentation</vt:lpstr>
      <vt:lpstr>PowerPoint Presentation</vt:lpstr>
      <vt:lpstr>Current Action Plans</vt:lpstr>
      <vt:lpstr>Next Round of Action Plans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Giavona Williams</dc:creator>
  <cp:lastModifiedBy>Sonya Stephens</cp:lastModifiedBy>
  <cp:revision>56</cp:revision>
  <dcterms:created xsi:type="dcterms:W3CDTF">2022-08-01T18:29:00Z</dcterms:created>
  <dcterms:modified xsi:type="dcterms:W3CDTF">2024-10-18T17:34:34Z</dcterms:modified>
</cp:coreProperties>
</file>